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6" r:id="rId10"/>
    <p:sldId id="265" r:id="rId11"/>
    <p:sldId id="272" r:id="rId12"/>
    <p:sldId id="27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443"/>
    <a:srgbClr val="552579"/>
    <a:srgbClr val="FFE12F"/>
    <a:srgbClr val="FFE757"/>
    <a:srgbClr val="FFEB7A"/>
    <a:srgbClr val="612A8A"/>
    <a:srgbClr val="7177E5"/>
    <a:srgbClr val="808080"/>
    <a:srgbClr val="181D82"/>
    <a:srgbClr val="CC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5" autoAdjust="0"/>
    <p:restoredTop sz="94654" autoAdjust="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90000"/>
            <a:duotone>
              <a:schemeClr val="bg2">
                <a:shade val="12000"/>
                <a:satMod val="240000"/>
              </a:schemeClr>
              <a:schemeClr val="bg2">
                <a:tint val="6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s58.radikal.ru/i160/1004/40/c3d333596e8b.jp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3789040"/>
            <a:ext cx="8305800" cy="268152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FF00"/>
                </a:solidFill>
              </a:rPr>
              <a:t> </a:t>
            </a:r>
            <a:endParaRPr lang="ru-RU" sz="3000" dirty="0">
              <a:solidFill>
                <a:srgbClr val="FFFF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571480"/>
            <a:ext cx="8161784" cy="171451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400" b="1" i="1" spc="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4400" b="1" i="1" spc="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4400" b="1" i="1" spc="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4400" b="1" i="1" spc="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6600" b="1" i="1" spc="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Венский вальс</a:t>
            </a:r>
            <a:r>
              <a:rPr lang="ru-RU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b="1" i="1" spc="0" dirty="0">
              <a:ln w="11430">
                <a:solidFill>
                  <a:schemeClr val="accent1">
                    <a:lumMod val="50000"/>
                  </a:schemeClr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i-main-pic" descr="Картинка 380 из 9498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2214554"/>
            <a:ext cx="6000792" cy="3714776"/>
          </a:xfrm>
          <a:prstGeom prst="roundRect">
            <a:avLst>
              <a:gd name="adj" fmla="val 253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00562" y="5572140"/>
            <a:ext cx="4643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Иоганн Штраус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король вальсов»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500034" y="642918"/>
            <a:ext cx="810555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E44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Музыка играет важную роль в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E44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танце</a:t>
            </a:r>
            <a:r>
              <a:rPr lang="ru-RU" sz="2000" b="1" i="1" dirty="0" smtClean="0">
                <a:solidFill>
                  <a:srgbClr val="FFE44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E44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E44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Приблизительно в 1830 году вальсу оказали огромную поддержку два великих австрийских композитора – Франц Ланнер и Иоганн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E44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Штраус. 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FFE44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0100" y="5572140"/>
            <a:ext cx="3286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Йозев Франц Карл Ланнер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42" name="Picture 18" descr="http://img0.liveinternet.ru/images/attach/c/1/57/695/57695121_Joseph_Lann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2428868"/>
            <a:ext cx="2110652" cy="2808312"/>
          </a:xfrm>
          <a:prstGeom prst="roundRect">
            <a:avLst>
              <a:gd name="adj" fmla="val 1916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48" name="Picture 24" descr="Картинка 12 из 559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2428868"/>
            <a:ext cx="2031526" cy="2664296"/>
          </a:xfrm>
          <a:prstGeom prst="roundRect">
            <a:avLst>
              <a:gd name="adj" fmla="val 1353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910" y="1571612"/>
            <a:ext cx="4643470" cy="4605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Современный вальс </a:t>
            </a:r>
            <a:r>
              <a:rPr lang="ru-RU" sz="2400" b="1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 многогранен </a:t>
            </a:r>
            <a:r>
              <a:rPr lang="ru-RU" sz="2400" b="1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и полон разновидностей – медленные и степенные, быстрые и стремительные. Но всех их объединяет одно – трехдольный размер с акцентом на сильную долю. «Раз, два, три» – вот пульсация вальса, его ритмическая структура. </a:t>
            </a:r>
            <a:endParaRPr lang="en-US" sz="2400" b="1" i="1" dirty="0" smtClean="0">
              <a:solidFill>
                <a:srgbClr val="FFE44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Вальс всегда кружится. </a:t>
            </a:r>
          </a:p>
          <a:p>
            <a:endParaRPr lang="ru-RU" sz="2000" b="1" i="1" dirty="0">
              <a:solidFill>
                <a:srgbClr val="FFE44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702" name="Picture 6" descr="http://i01.fsimg.ru/2/tlog_box/1434/1434653.jpg"/>
          <p:cNvPicPr>
            <a:picLocks noChangeAspect="1" noChangeArrowheads="1"/>
          </p:cNvPicPr>
          <p:nvPr/>
        </p:nvPicPr>
        <p:blipFill>
          <a:blip r:embed="rId2" cstate="print"/>
          <a:srcRect l="2520" t="7560" r="50861"/>
          <a:stretch>
            <a:fillRect/>
          </a:stretch>
        </p:blipFill>
        <p:spPr bwMode="auto">
          <a:xfrm>
            <a:off x="5786445" y="943022"/>
            <a:ext cx="2643207" cy="3494090"/>
          </a:xfrm>
          <a:prstGeom prst="roundRect">
            <a:avLst>
              <a:gd name="adj" fmla="val 1463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643570" y="4857760"/>
            <a:ext cx="32147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Яркие ниспадающие бальные платья! Фраки! Свадьбы! </a:t>
            </a:r>
          </a:p>
          <a:p>
            <a:pPr algn="ctr"/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Красивая музыка! </a:t>
            </a:r>
            <a:endParaRPr lang="en-US" sz="16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Сильные мелодии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4414" y="642917"/>
            <a:ext cx="64294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Современный вальс</a:t>
            </a:r>
            <a:r>
              <a:rPr lang="ru-RU" sz="3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714356"/>
            <a:ext cx="67151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Вопросы для самопроверки:</a:t>
            </a:r>
            <a:endParaRPr lang="ru-RU" sz="3200" dirty="0">
              <a:solidFill>
                <a:srgbClr val="FFE44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785926"/>
            <a:ext cx="8501090" cy="388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sz="2800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1) Символом чего является танец Вальс?</a:t>
            </a:r>
            <a:endParaRPr lang="ru-RU" altLang="ru-RU" sz="2800" i="1" dirty="0" smtClean="0">
              <a:solidFill>
                <a:srgbClr val="FFE44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800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2) Сколько лет Вальсу?</a:t>
            </a:r>
            <a:endParaRPr lang="ru-RU" altLang="ru-RU" sz="2800" i="1" dirty="0" smtClean="0">
              <a:solidFill>
                <a:srgbClr val="FFE44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800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3) В каких странах родился Вальс?</a:t>
            </a:r>
            <a:endParaRPr lang="ru-RU" altLang="ru-RU" sz="2800" i="1" dirty="0" smtClean="0">
              <a:solidFill>
                <a:srgbClr val="FFE44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800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4) В какой провинции Австрии танцевали Лендлер?</a:t>
            </a:r>
            <a:endParaRPr lang="ru-RU" altLang="ru-RU" sz="2800" i="1" dirty="0" smtClean="0">
              <a:solidFill>
                <a:srgbClr val="FFE44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800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5) Как переводится с немецкого слово «вальс»?</a:t>
            </a:r>
          </a:p>
          <a:p>
            <a:pPr>
              <a:lnSpc>
                <a:spcPct val="80000"/>
              </a:lnSpc>
            </a:pPr>
            <a:r>
              <a:rPr lang="ru-RU" altLang="ru-RU" sz="2800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6) Почему венский вальс запрещали танцевать?</a:t>
            </a:r>
          </a:p>
          <a:p>
            <a:pPr>
              <a:lnSpc>
                <a:spcPct val="80000"/>
              </a:lnSpc>
            </a:pPr>
            <a:r>
              <a:rPr lang="ru-RU" altLang="ru-RU" sz="2800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7) В России когда впервые появился венский вальс?</a:t>
            </a:r>
          </a:p>
          <a:p>
            <a:pPr>
              <a:lnSpc>
                <a:spcPct val="80000"/>
              </a:lnSpc>
            </a:pPr>
            <a:r>
              <a:rPr lang="ru-RU" altLang="ru-RU" sz="2800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8) Сколько бальных залов </a:t>
            </a:r>
            <a:r>
              <a:rPr lang="ru-RU" altLang="ru-RU" sz="2800" i="1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для вальса было в Париже?</a:t>
            </a:r>
            <a:endParaRPr lang="ru-RU" altLang="ru-RU" sz="2800" i="1" dirty="0" smtClean="0">
              <a:solidFill>
                <a:srgbClr val="FFE44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800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altLang="ru-RU" sz="2800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) Кого из австрийских композиторов называют Королём Вальса?</a:t>
            </a:r>
          </a:p>
          <a:p>
            <a:pPr>
              <a:lnSpc>
                <a:spcPct val="80000"/>
              </a:lnSpc>
            </a:pPr>
            <a:r>
              <a:rPr lang="ru-RU" altLang="ru-RU" sz="2800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10) Какой музыкальный размер у вальса?</a:t>
            </a:r>
            <a:endParaRPr lang="ru-RU" altLang="ru-RU" sz="2800" i="1" dirty="0" smtClean="0">
              <a:solidFill>
                <a:srgbClr val="FFE44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60" y="1500174"/>
            <a:ext cx="431763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Вальс</a:t>
            </a:r>
            <a:r>
              <a:rPr lang="ru-RU" sz="2200" b="1" i="1" dirty="0" smtClean="0">
                <a:solidFill>
                  <a:srgbClr val="FFE757"/>
                </a:solidFill>
                <a:latin typeface="Times New Roman" pitchFamily="18" charset="0"/>
                <a:cs typeface="Times New Roman" pitchFamily="18" charset="0"/>
              </a:rPr>
              <a:t> – танец, который знают все. Его танцуют на выпускных вечерах и свадьбах, на знаменитых Венских балах и в сельских клубах.</a:t>
            </a:r>
            <a:endParaRPr lang="ru-RU" sz="2200" b="1" dirty="0">
              <a:solidFill>
                <a:srgbClr val="FFE75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NMoDbmzrMM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524" y="3429001"/>
            <a:ext cx="3081216" cy="27146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User\Desktop\werkelman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4071942"/>
            <a:ext cx="2984555" cy="18573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8" name="Picture 4" descr="C:\Users\User\Desktop\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1500174"/>
            <a:ext cx="3087709" cy="16685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357158" y="428604"/>
            <a:ext cx="87868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Вальс – символ любви и нежности </a:t>
            </a:r>
            <a:r>
              <a:rPr lang="ru-RU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436096" y="1700808"/>
            <a:ext cx="338437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Вальс</a:t>
            </a:r>
            <a:r>
              <a:rPr lang="ru-RU" sz="2200" dirty="0" smtClean="0">
                <a:solidFill>
                  <a:srgbClr val="FFE75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smtClean="0">
                <a:solidFill>
                  <a:srgbClr val="FFE757"/>
                </a:solidFill>
                <a:latin typeface="Times New Roman" pitchFamily="18" charset="0"/>
                <a:cs typeface="Times New Roman" pitchFamily="18" charset="0"/>
              </a:rPr>
              <a:t>нельзя отнести к старинным танцам. По сравнению с другими танцами, вальс молод</a:t>
            </a:r>
            <a:r>
              <a:rPr lang="ru-RU" sz="2200" b="1" i="1" dirty="0" smtClean="0">
                <a:solidFill>
                  <a:srgbClr val="FFE75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200" b="1" i="1" dirty="0" smtClean="0">
                <a:solidFill>
                  <a:srgbClr val="FFE75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b="1" i="1" dirty="0" smtClean="0">
              <a:solidFill>
                <a:srgbClr val="FFE757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i="1" dirty="0" smtClean="0">
                <a:solidFill>
                  <a:srgbClr val="FFE757"/>
                </a:solidFill>
                <a:latin typeface="Times New Roman" pitchFamily="18" charset="0"/>
                <a:cs typeface="Times New Roman" pitchFamily="18" charset="0"/>
              </a:rPr>
              <a:t>Его </a:t>
            </a:r>
            <a:r>
              <a:rPr lang="ru-RU" sz="2200" b="1" i="1" dirty="0" smtClean="0">
                <a:solidFill>
                  <a:srgbClr val="FFE757"/>
                </a:solidFill>
                <a:latin typeface="Times New Roman" pitchFamily="18" charset="0"/>
                <a:cs typeface="Times New Roman" pitchFamily="18" charset="0"/>
              </a:rPr>
              <a:t>возраст исчисляется менее чем двумя веками. </a:t>
            </a:r>
          </a:p>
          <a:p>
            <a:r>
              <a:rPr lang="ru-RU" sz="2200" b="1" i="1" dirty="0" smtClean="0">
                <a:solidFill>
                  <a:srgbClr val="FFE757"/>
                </a:solidFill>
                <a:latin typeface="Times New Roman" pitchFamily="18" charset="0"/>
                <a:cs typeface="Times New Roman" pitchFamily="18" charset="0"/>
              </a:rPr>
              <a:t>Но вот точного происхождения данного танца не знает никто.</a:t>
            </a:r>
            <a:endParaRPr lang="ru-RU" sz="2200" b="1" i="1" dirty="0">
              <a:solidFill>
                <a:srgbClr val="FFE75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://historicaldance.spb.ru/pic/articles/waltz19/vals03.jpg"/>
          <p:cNvPicPr>
            <a:picLocks noChangeAspect="1" noChangeArrowheads="1"/>
          </p:cNvPicPr>
          <p:nvPr/>
        </p:nvPicPr>
        <p:blipFill>
          <a:blip r:embed="rId2" cstate="print"/>
          <a:srcRect l="4004" r="3908"/>
          <a:stretch>
            <a:fillRect/>
          </a:stretch>
        </p:blipFill>
        <p:spPr bwMode="auto">
          <a:xfrm>
            <a:off x="500034" y="1785926"/>
            <a:ext cx="4752528" cy="3443861"/>
          </a:xfrm>
          <a:prstGeom prst="roundRect">
            <a:avLst>
              <a:gd name="adj" fmla="val 199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714480" y="357167"/>
            <a:ext cx="550072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Возраст вальса</a:t>
            </a:r>
            <a:r>
              <a:rPr lang="ru-RU" sz="40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57158" y="4786322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E757"/>
                </a:solidFill>
                <a:latin typeface="Times New Roman" pitchFamily="18" charset="0"/>
                <a:cs typeface="Times New Roman" pitchFamily="18" charset="0"/>
              </a:rPr>
              <a:t>Его родиной считают сразу три страны: </a:t>
            </a:r>
          </a:p>
          <a:p>
            <a:pPr algn="ctr"/>
            <a:r>
              <a:rPr lang="ru-RU" sz="2800" b="1" i="1" dirty="0" smtClean="0">
                <a:solidFill>
                  <a:srgbClr val="FFE757"/>
                </a:solidFill>
                <a:latin typeface="Times New Roman" pitchFamily="18" charset="0"/>
                <a:cs typeface="Times New Roman" pitchFamily="18" charset="0"/>
              </a:rPr>
              <a:t>Францию, Чехию и Австрию. </a:t>
            </a:r>
          </a:p>
          <a:p>
            <a:pPr algn="ctr"/>
            <a:endParaRPr lang="ru-RU" sz="2800" b="1" i="1" dirty="0">
              <a:solidFill>
                <a:srgbClr val="FFE75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://lh6.ggpht.com/banshee206/SDNLr35jKoI/AAAAAAAAEP0/OaplEXngxd8/s800/philippe-jacques-linder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1428737"/>
            <a:ext cx="4357718" cy="2786081"/>
          </a:xfrm>
          <a:prstGeom prst="roundRect">
            <a:avLst>
              <a:gd name="adj" fmla="val 2177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286000" y="357167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Родина </a:t>
            </a:r>
            <a:r>
              <a:rPr lang="ru-RU" sz="3600" b="1" i="1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вальса</a:t>
            </a:r>
            <a:r>
              <a:rPr lang="ru-RU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стория Вальса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1571612"/>
            <a:ext cx="4214842" cy="3513572"/>
          </a:xfrm>
          <a:prstGeom prst="roundRect">
            <a:avLst>
              <a:gd name="adj" fmla="val 1605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http://img0.liveinternet.ru/images/attach/c/1/59/267/59267436_1274354242_ab97ac4c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571480"/>
            <a:ext cx="3353368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28662" y="1785926"/>
            <a:ext cx="307183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австрийской области Ландль танцевали степенный танец лендлер. Пара за парой неторопливо двигались танцующие.  </a:t>
            </a:r>
            <a:endParaRPr lang="ru-RU" sz="2400" b="1" i="1" dirty="0" smtClean="0">
              <a:solidFill>
                <a:srgbClr val="FFE44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500041"/>
            <a:ext cx="60722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Австрийский  лендлер</a:t>
            </a:r>
            <a:r>
              <a:rPr lang="ru-RU" sz="3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628" y="1714488"/>
            <a:ext cx="38576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Но </a:t>
            </a:r>
            <a:r>
              <a:rPr lang="ru-RU" sz="2000" b="1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в это же  время  была  немецкая разновидность лендлера – быстрый, стремительный вальцер. Крепко обхватив друг друга, пары кружились в вихревом движении. </a:t>
            </a:r>
            <a:endParaRPr lang="ru-RU" sz="2000" b="1" i="1" dirty="0" smtClean="0">
              <a:solidFill>
                <a:srgbClr val="FFE44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solidFill>
                <a:srgbClr val="FFE44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Слово «Вальс</a:t>
            </a:r>
            <a:r>
              <a:rPr lang="ru-RU" sz="2000" b="1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» произошло от немецкого «</a:t>
            </a:r>
            <a:r>
              <a:rPr lang="ru-RU" sz="2000" b="1" i="1" dirty="0" err="1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walzen</a:t>
            </a:r>
            <a:r>
              <a:rPr lang="ru-RU" sz="2000" b="1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», означающее «вращаться» или «кружится</a:t>
            </a:r>
            <a:r>
              <a:rPr lang="ru-RU" sz="2000" b="1" i="1" dirty="0" smtClean="0">
                <a:solidFill>
                  <a:srgbClr val="FFE443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000" b="1" i="1" dirty="0" smtClean="0">
              <a:solidFill>
                <a:srgbClr val="FFE44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428736"/>
            <a:ext cx="4000528" cy="3286148"/>
          </a:xfrm>
          <a:prstGeom prst="roundRect">
            <a:avLst>
              <a:gd name="adj" fmla="val 1842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http://img0.liveinternet.ru/images/attach/c/1/59/267/59267436_1274354242_ab97ac4c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571480"/>
            <a:ext cx="3286148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857752" y="500042"/>
            <a:ext cx="41434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Немецкий вальцер</a:t>
            </a:r>
            <a:r>
              <a:rPr lang="ru-RU" sz="3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76056" y="1428736"/>
            <a:ext cx="377991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FFE757"/>
                </a:solidFill>
                <a:latin typeface="Times New Roman" pitchFamily="18" charset="0"/>
                <a:cs typeface="Times New Roman" pitchFamily="18" charset="0"/>
              </a:rPr>
              <a:t>Сначала  Вальс считался неприличным, неблагопристойным танцем: «как это - обхватить даму за талию и кружиться с ней по залу!» </a:t>
            </a:r>
            <a:endParaRPr lang="ru-RU" sz="2000" b="1" i="1" dirty="0" smtClean="0">
              <a:solidFill>
                <a:srgbClr val="FFE757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solidFill>
                <a:srgbClr val="FFE757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rgbClr val="FFE757"/>
                </a:solidFill>
                <a:latin typeface="Times New Roman" pitchFamily="18" charset="0"/>
                <a:cs typeface="Times New Roman" pitchFamily="18" charset="0"/>
              </a:rPr>
              <a:t>Танец </a:t>
            </a:r>
            <a:r>
              <a:rPr lang="ru-RU" sz="2000" b="1" i="1" dirty="0" smtClean="0">
                <a:solidFill>
                  <a:srgbClr val="FFE757"/>
                </a:solidFill>
                <a:latin typeface="Times New Roman" pitchFamily="18" charset="0"/>
                <a:cs typeface="Times New Roman" pitchFamily="18" charset="0"/>
              </a:rPr>
              <a:t>подвергался настоящему гонению. Борьба с вальсом велась официально и была непримиримой, выходило множество предписаний о его запрете.</a:t>
            </a:r>
            <a:endParaRPr lang="ru-RU" sz="2000" b="1" i="1" dirty="0">
              <a:solidFill>
                <a:srgbClr val="FFE75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img1.liveinternet.ru/images/attach/c/1/59/267/59267195_1274353742_1f9611fe7ce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71612"/>
            <a:ext cx="4143404" cy="328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http://img0.liveinternet.ru/images/attach/c/1/59/267/59267436_1274354242_ab97ac4c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571480"/>
            <a:ext cx="363855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786314" y="571479"/>
            <a:ext cx="45005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Запретный танец</a:t>
            </a:r>
            <a:r>
              <a:rPr lang="ru-RU" sz="3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857364"/>
            <a:ext cx="321471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E757"/>
                </a:solidFill>
                <a:latin typeface="Times New Roman" pitchFamily="18" charset="0"/>
                <a:cs typeface="Times New Roman" pitchFamily="18" charset="0"/>
              </a:rPr>
              <a:t>В России вальс появился в эпоху правления Екатерины </a:t>
            </a:r>
            <a:r>
              <a:rPr lang="ru-RU" sz="2400" b="1" i="1" dirty="0" smtClean="0">
                <a:solidFill>
                  <a:srgbClr val="FFE757"/>
                </a:solidFill>
                <a:latin typeface="Times New Roman" pitchFamily="18" charset="0"/>
                <a:cs typeface="Times New Roman" pitchFamily="18" charset="0"/>
              </a:rPr>
              <a:t>II в конце 18 века, </a:t>
            </a:r>
            <a:r>
              <a:rPr lang="ru-RU" sz="2400" b="1" i="1" dirty="0" smtClean="0">
                <a:solidFill>
                  <a:srgbClr val="FFE757"/>
                </a:solidFill>
                <a:latin typeface="Times New Roman" pitchFamily="18" charset="0"/>
                <a:cs typeface="Times New Roman" pitchFamily="18" charset="0"/>
              </a:rPr>
              <a:t>но не пользовался одобрением императрицы. </a:t>
            </a:r>
          </a:p>
          <a:p>
            <a:endParaRPr lang="en-US" sz="2400" b="1" i="1" dirty="0" smtClean="0">
              <a:solidFill>
                <a:srgbClr val="FFE75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Картинка 52 из 11835"/>
          <p:cNvPicPr/>
          <p:nvPr/>
        </p:nvPicPr>
        <p:blipFill>
          <a:blip r:embed="rId2" cstate="print"/>
          <a:srcRect r="1389"/>
          <a:stretch>
            <a:fillRect/>
          </a:stretch>
        </p:blipFill>
        <p:spPr bwMode="auto">
          <a:xfrm>
            <a:off x="3929058" y="1714488"/>
            <a:ext cx="4643470" cy="3357586"/>
          </a:xfrm>
          <a:prstGeom prst="roundRect">
            <a:avLst>
              <a:gd name="adj" fmla="val 2201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http://img0.liveinternet.ru/images/attach/c/1/59/267/59267436_1274354242_ab97ac4c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642918"/>
            <a:ext cx="363855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785786" y="642918"/>
            <a:ext cx="7143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Вальс в России</a:t>
            </a:r>
            <a:r>
              <a:rPr lang="ru-RU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i072.radikal.ru/1003/d0/e566841287d7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1707805"/>
            <a:ext cx="4286280" cy="3338818"/>
          </a:xfrm>
          <a:prstGeom prst="roundRect">
            <a:avLst>
              <a:gd name="adj" fmla="val 2074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1472" y="1857364"/>
            <a:ext cx="321471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E75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Буржуазия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E75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восторгом переняла этот танец сразу же после французской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E75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революции в конце 18 века.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E75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Только в Париже существовало около 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rgbClr val="FFE75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700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E75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бальных залов! 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FFE757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img0.liveinternet.ru/images/attach/c/1/59/267/59267436_1274354242_ab97ac4c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857232"/>
            <a:ext cx="3384376" cy="476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00034" y="642918"/>
            <a:ext cx="62865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Вальс </a:t>
            </a:r>
            <a:r>
              <a:rPr lang="ru-RU" sz="3600" b="1" i="1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во Франции</a:t>
            </a:r>
            <a:r>
              <a:rPr lang="ru-RU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850</TotalTime>
  <Words>441</Words>
  <Application>Microsoft Office PowerPoint</Application>
  <PresentationFormat>Экран (4:3)</PresentationFormat>
  <Paragraphs>46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Бумажная</vt:lpstr>
      <vt:lpstr>  Венский вальс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ВАЛЬС</dc:title>
  <dc:creator>User</dc:creator>
  <cp:lastModifiedBy>User</cp:lastModifiedBy>
  <cp:revision>96</cp:revision>
  <dcterms:modified xsi:type="dcterms:W3CDTF">2020-05-13T14:58:24Z</dcterms:modified>
</cp:coreProperties>
</file>